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IBM Plex Sans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IBM Plex Sans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IBMPlexSans-bold.fntdata"/><Relationship Id="rId43" Type="http://schemas.openxmlformats.org/officeDocument/2006/relationships/font" Target="fonts/IBMPlexSans-regular.fntdata"/><Relationship Id="rId46" Type="http://schemas.openxmlformats.org/officeDocument/2006/relationships/font" Target="fonts/IBMPlexSans-boldItalic.fntdata"/><Relationship Id="rId45" Type="http://schemas.openxmlformats.org/officeDocument/2006/relationships/font" Target="fonts/IBMPlex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SemiBold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IBMPlexSansSemiBold-italic.fntdata"/><Relationship Id="rId52" Type="http://schemas.openxmlformats.org/officeDocument/2006/relationships/font" Target="fonts/IBMPlexSans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IBMPlexSans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54964b37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54964b37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16d790ff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16d790ff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16d790ff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16d790ff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16d790ff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16d790ff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16d790ff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16d790ff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16d790ff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16d790ff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16d790ff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16d790ff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16d790ffe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16d790ff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6d790ff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6d790ff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5d49759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5d49759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3727642f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3727642f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d497594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5d497594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372764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372764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3727642f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3727642f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3727642f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3727642f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3727642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3727642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3727642f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3727642f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3727642f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3727642f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383a076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383a076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383a076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383a076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383a0764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383a0764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383a076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383a076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5d497594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5d497594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83a0764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83a0764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383a0764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383a0764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383a0764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383a076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3292ca0de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3292ca0de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292ca0de_0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292ca0de_0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3292ca0de_0_2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3292ca0de_0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383a0764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383a0764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3292ca0de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3292ca0de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16d790f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16d790f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3292ca0de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3292ca0de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292ca0de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292ca0de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16d790ff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16d790ff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6d790ff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16d790ff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16d790ffe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16d790ff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1" name="Google Shape;1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3" name="Google Shape;12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3" name="Google Shape;1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31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139" name="Google Shape;13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4" name="Google Shape;14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33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33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33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33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0" name="Google Shape;16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6" name="Google Shape;166;p34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0" name="Google Shape;170;p34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2" name="Google Shape;172;p34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3" name="Google Shape;173;p34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4" name="Google Shape;174;p34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p34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176" name="Google Shape;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2" name="Google Shape;18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5" name="Google Shape;195;p38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38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5" name="Google Shape;20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9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9" name="Google Shape;209;p39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1" name="Google Shape;211;p39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39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8" name="Google Shape;22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0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0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0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0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0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4" name="Google Shape;244;p41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1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1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1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3" name="Google Shape;2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</a:t>
            </a:r>
            <a:endParaRPr/>
          </a:p>
        </p:txBody>
      </p:sp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CSS и HTML – что за звери?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Делает текст курсивом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Делает текст жирным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Делает текст подчеркнутым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63" name="Google Shape;363;p53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Тег &lt;strong&gt; редактирует текст: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Делает текст курсивом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Делает текст жирным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Делает текст подчеркнутым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70" name="Google Shape;370;p54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Тег &lt;strong&gt; редактирует текст: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1" name="Google Shape;371;p5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&lt;img&gt;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&lt;image&gt;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&lt;im&gt;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77" name="Google Shape;377;p55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 помощью какого тега можно вставить картинку в HTML-документ?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8" name="Google Shape;378;p5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&lt;img&gt;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&lt;image&gt;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&lt;im&gt;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84" name="Google Shape;384;p56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 помощью какого тега можно вставить картинку в HTML-документ?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5" name="Google Shape;385;p5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idx="1" type="subTitle"/>
          </p:nvPr>
        </p:nvSpPr>
        <p:spPr>
          <a:xfrm>
            <a:off x="540000" y="3095300"/>
            <a:ext cx="8064000" cy="14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Нет, не хватает «;»</a:t>
            </a:r>
            <a:endParaRPr>
              <a:solidFill>
                <a:schemeClr val="dk1"/>
              </a:solidFill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Да, работать будет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цвет указывается кодом, а не названием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1" name="Google Shape;391;p57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Допускается ли такой синтаксис?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5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230203"/>
            <a:ext cx="8064000" cy="164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idx="1" type="subTitle"/>
          </p:nvPr>
        </p:nvSpPr>
        <p:spPr>
          <a:xfrm>
            <a:off x="540000" y="3095300"/>
            <a:ext cx="8064000" cy="14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Нет, не хватает «;»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Да, работать будет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цвет указывается кодом, а не названием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9" name="Google Shape;399;p58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Допускается ли такой синтаксис?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0" name="Google Shape;400;p5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230203"/>
            <a:ext cx="8064000" cy="164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idx="1" type="subTitle"/>
          </p:nvPr>
        </p:nvSpPr>
        <p:spPr>
          <a:xfrm>
            <a:off x="540000" y="2880000"/>
            <a:ext cx="8064000" cy="16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Да, все верно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нужно задавать цвет фона названием, например «red»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нужно использовать обращение «#html»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07" name="Google Shape;407;p59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Можно ли использовать синтаксис для задания стиля элементу?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8" name="Google Shape;408;p5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09" name="Google Shape;4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329049"/>
            <a:ext cx="8062341" cy="11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idx="1" type="subTitle"/>
          </p:nvPr>
        </p:nvSpPr>
        <p:spPr>
          <a:xfrm>
            <a:off x="540000" y="2880000"/>
            <a:ext cx="8064000" cy="16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Да, все верно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нужно задавать цвет фона названием, например «red»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нужно использовать обращение «#html»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15" name="Google Shape;415;p60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Можно ли использовать синтаксис для задания стиля элементу?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6" name="Google Shape;416;p6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329049"/>
            <a:ext cx="8062341" cy="11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23" name="Google Shape;423;p61"/>
          <p:cNvSpPr txBox="1"/>
          <p:nvPr>
            <p:ph idx="1" type="subTitle"/>
          </p:nvPr>
        </p:nvSpPr>
        <p:spPr>
          <a:xfrm>
            <a:off x="468000" y="3600600"/>
            <a:ext cx="5400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2"/>
                </a:solidFill>
              </a:rPr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Простая страница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9" name="Google Shape;429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30" name="Google Shape;4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75" y="1171800"/>
            <a:ext cx="7742239" cy="35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540000" y="18000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</a:t>
            </a:r>
            <a:br>
              <a:rPr lang="ru"/>
            </a:br>
            <a:r>
              <a:rPr lang="ru"/>
              <a:t>Веб-технологии: вчера, сегодня, завтра</a:t>
            </a:r>
            <a:endParaRPr/>
          </a:p>
        </p:txBody>
      </p:sp>
      <p:sp>
        <p:nvSpPr>
          <p:cNvPr id="276" name="Google Shape;276;p45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2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8" name="Google Shape;278;p45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3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79" name="Google Shape;279;p45"/>
          <p:cNvCxnSpPr>
            <a:stCxn id="276" idx="6"/>
            <a:endCxn id="277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45"/>
          <p:cNvCxnSpPr>
            <a:stCxn id="277" idx="6"/>
            <a:endCxn id="278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45"/>
          <p:cNvCxnSpPr>
            <a:stCxn id="278" idx="6"/>
            <a:endCxn id="28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5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4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5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84" name="Google Shape;284;p45"/>
          <p:cNvCxnSpPr>
            <a:stCxn id="283" idx="6"/>
            <a:endCxn id="28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45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6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86" name="Google Shape;286;p45"/>
          <p:cNvCxnSpPr>
            <a:stCxn id="28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5"/>
          <p:cNvCxnSpPr>
            <a:endCxn id="283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5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7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8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90" name="Google Shape;290;p45"/>
          <p:cNvCxnSpPr>
            <a:stCxn id="285" idx="6"/>
            <a:endCxn id="288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45"/>
          <p:cNvCxnSpPr>
            <a:stCxn id="288" idx="6"/>
            <a:endCxn id="289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45"/>
          <p:cNvCxnSpPr>
            <a:stCxn id="289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45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9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94" name="Google Shape;294;p45"/>
          <p:cNvCxnSpPr>
            <a:stCxn id="293" idx="6"/>
            <a:endCxn id="295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45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10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96" name="Google Shape;296;p45"/>
          <p:cNvCxnSpPr>
            <a:endCxn id="293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5"/>
          <p:cNvSpPr txBox="1"/>
          <p:nvPr>
            <p:ph idx="2" type="subTitle"/>
          </p:nvPr>
        </p:nvSpPr>
        <p:spPr>
          <a:xfrm>
            <a:off x="540000" y="28764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3. Основы JavaScript для начинающих разработчиков</a:t>
            </a:r>
            <a:endParaRPr/>
          </a:p>
        </p:txBody>
      </p:sp>
      <p:sp>
        <p:nvSpPr>
          <p:cNvPr id="298" name="Google Shape;298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5.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2646000" y="18000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2646000" y="28764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3. Основы JavaScript для начинающих разработчиков</a:t>
            </a:r>
            <a:endParaRPr/>
          </a:p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4752000" y="1800000"/>
            <a:ext cx="1746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</a:t>
            </a:r>
            <a:r>
              <a:rPr lang="ru">
                <a:solidFill>
                  <a:schemeClr val="lt2"/>
                </a:solidFill>
              </a:rPr>
              <a:t> </a:t>
            </a:r>
            <a:r>
              <a:rPr lang="ru"/>
              <a:t>2. </a:t>
            </a:r>
            <a:br>
              <a:rPr lang="ru"/>
            </a:br>
            <a:r>
              <a:rPr lang="ru"/>
              <a:t>CSS</a:t>
            </a:r>
            <a:r>
              <a:rPr lang="ru"/>
              <a:t> и HTML – что за звери?</a:t>
            </a:r>
            <a:endParaRPr/>
          </a:p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4.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>
            <p:ph idx="13" type="subTitle"/>
          </p:nvPr>
        </p:nvSpPr>
        <p:spPr>
          <a:xfrm>
            <a:off x="6858000" y="1800000"/>
            <a:ext cx="1746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</a:t>
            </a:r>
            <a:br>
              <a:rPr lang="ru"/>
            </a:br>
            <a:r>
              <a:rPr lang="ru"/>
              <a:t>CSS и HTML – что за звери?</a:t>
            </a:r>
            <a:endParaRPr/>
          </a:p>
        </p:txBody>
      </p:sp>
      <p:sp>
        <p:nvSpPr>
          <p:cNvPr id="305" name="Google Shape;305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45"/>
          <p:cNvCxnSpPr>
            <a:endCxn id="276" idx="2"/>
          </p:cNvCxnSpPr>
          <p:nvPr/>
        </p:nvCxnSpPr>
        <p:spPr>
          <a:xfrm>
            <a:off x="-25" y="1615801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веб-технологиями</a:t>
            </a:r>
            <a:endParaRPr/>
          </a:p>
        </p:txBody>
      </p:sp>
      <p:sp>
        <p:nvSpPr>
          <p:cNvPr id="308" name="Google Shape;308;p45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 “Разработчик”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Emmet -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шпаргалка сокращений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6" name="Google Shape;436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75" y="1157288"/>
            <a:ext cx="75819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Emmet - шпаргалка сокращений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3" name="Google Shape;443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44" name="Google Shape;4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88" y="1331100"/>
            <a:ext cx="762952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Emmet - шпаргалка сокращений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0" name="Google Shape;450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51" name="Google Shape;4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321563"/>
            <a:ext cx="76676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title"/>
          </p:nvPr>
        </p:nvSpPr>
        <p:spPr>
          <a:xfrm>
            <a:off x="1357600" y="3306075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7" name="Google Shape;457;p6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458" name="Google Shape;4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/>
          <p:nvPr>
            <p:ph type="title"/>
          </p:nvPr>
        </p:nvSpPr>
        <p:spPr>
          <a:xfrm>
            <a:off x="2360250" y="758775"/>
            <a:ext cx="40635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2.</a:t>
            </a:r>
            <a:endParaRPr/>
          </a:p>
        </p:txBody>
      </p:sp>
      <p:sp>
        <p:nvSpPr>
          <p:cNvPr id="465" name="Google Shape;465;p67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в VS Code HTML-страницу по образцу.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67" name="Google Shape;467;p6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8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10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3" name="Google Shape;473;p6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74" name="Google Shape;4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720000"/>
            <a:ext cx="3894700" cy="41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2.</a:t>
            </a:r>
            <a:endParaRPr/>
          </a:p>
        </p:txBody>
      </p:sp>
      <p:sp>
        <p:nvSpPr>
          <p:cNvPr id="481" name="Google Shape;481;p69"/>
          <p:cNvSpPr txBox="1"/>
          <p:nvPr>
            <p:ph idx="1" type="subTitle"/>
          </p:nvPr>
        </p:nvSpPr>
        <p:spPr>
          <a:xfrm>
            <a:off x="536400" y="1260000"/>
            <a:ext cx="310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в VS Code HTML-страницу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образцу.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83" name="Google Shape;4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300" y="720000"/>
            <a:ext cx="4525701" cy="396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3.</a:t>
            </a:r>
            <a:endParaRPr/>
          </a:p>
        </p:txBody>
      </p:sp>
      <p:sp>
        <p:nvSpPr>
          <p:cNvPr id="489" name="Google Shape;489;p70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уже созданный HTML-файл: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маркированный и нумерованный список.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картинку из Яндекс.Картинок (с абсолютной ссылкой).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картинку с относительной ссылкой.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91" name="Google Shape;491;p7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10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7" name="Google Shape;497;p7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498" name="Google Shape;4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07" y="630200"/>
            <a:ext cx="2687855" cy="41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3.</a:t>
            </a:r>
            <a:endParaRPr/>
          </a:p>
        </p:txBody>
      </p:sp>
      <p:sp>
        <p:nvSpPr>
          <p:cNvPr id="505" name="Google Shape;505;p72"/>
          <p:cNvSpPr txBox="1"/>
          <p:nvPr>
            <p:ph idx="1" type="subTitle"/>
          </p:nvPr>
        </p:nvSpPr>
        <p:spPr>
          <a:xfrm>
            <a:off x="536400" y="1260000"/>
            <a:ext cx="310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уже созданный HTML-файл: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маркированный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нумерованный список.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картинку из Яндекс.Картинок (с абсолютной ссылкой).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картинку с относительной ссылкой.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507" name="Google Shape;5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0" y="0"/>
            <a:ext cx="34532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Цели семинара №2:</a:t>
            </a:r>
            <a:endParaRPr/>
          </a:p>
        </p:txBody>
      </p:sp>
      <p:sp>
        <p:nvSpPr>
          <p:cNvPr id="314" name="Google Shape;314;p46"/>
          <p:cNvSpPr txBox="1"/>
          <p:nvPr>
            <p:ph idx="1" type="subTitle"/>
          </p:nvPr>
        </p:nvSpPr>
        <p:spPr>
          <a:xfrm>
            <a:off x="536400" y="1260000"/>
            <a:ext cx="4713300" cy="14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Получить представление о способах оформлять страницы с помощью HTML и CSS, познакомимся с основными тегами, узнаем анатомию HTML документа и как селекторы помогают задать внешний вид элементам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на веб-странице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Закрепить основные знания о том, как создаются страницы сайтов в Интернет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9777" y="1440000"/>
            <a:ext cx="2830982" cy="32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4.</a:t>
            </a:r>
            <a:endParaRPr/>
          </a:p>
        </p:txBody>
      </p:sp>
      <p:sp>
        <p:nvSpPr>
          <p:cNvPr id="513" name="Google Shape;513;p73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Изменить цвет фона сайта, заголовка, подзаголовка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ссылки на странице в уже созданном HTML-файле,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применив метод встраивания и вложения стилей.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515" name="Google Shape;515;p7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10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1" name="Google Shape;521;p7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522" name="Google Shape;5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512400"/>
            <a:ext cx="3126071" cy="43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4.</a:t>
            </a:r>
            <a:endParaRPr/>
          </a:p>
        </p:txBody>
      </p:sp>
      <p:sp>
        <p:nvSpPr>
          <p:cNvPr id="529" name="Google Shape;529;p75"/>
          <p:cNvSpPr txBox="1"/>
          <p:nvPr>
            <p:ph idx="1" type="subTitle"/>
          </p:nvPr>
        </p:nvSpPr>
        <p:spPr>
          <a:xfrm>
            <a:off x="536400" y="1260000"/>
            <a:ext cx="310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Изменить цвет фона сайта, заголовка, подзаголовка и ссылки на странице в уже созданном HTML-файле, применив метод встраивания и вложения стилей.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531" name="Google Shape;5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0" y="0"/>
            <a:ext cx="28630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  <p:sp>
        <p:nvSpPr>
          <p:cNvPr id="537" name="Google Shape;537;p76"/>
          <p:cNvSpPr txBox="1"/>
          <p:nvPr>
            <p:ph idx="1" type="subTitle"/>
          </p:nvPr>
        </p:nvSpPr>
        <p:spPr>
          <a:xfrm>
            <a:off x="540000" y="3633900"/>
            <a:ext cx="8064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538" name="Google Shape;538;p7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/>
          </a:p>
        </p:txBody>
      </p:sp>
      <p:sp>
        <p:nvSpPr>
          <p:cNvPr id="544" name="Google Shape;544;p77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50" name="Google Shape;550;p78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страницу с рассказом о чем угодно. Например, о себе или о любимом коте.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Страница должна содержать: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заголовки,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абзацы,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картинки,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списки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ссылки.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964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задание, пример</a:t>
            </a:r>
            <a:endParaRPr/>
          </a:p>
        </p:txBody>
      </p:sp>
      <p:sp>
        <p:nvSpPr>
          <p:cNvPr id="558" name="Google Shape;558;p7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559" name="Google Shape;55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84875"/>
            <a:ext cx="5082749" cy="34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964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  <p:sp>
        <p:nvSpPr>
          <p:cNvPr id="322" name="Google Shape;322;p47"/>
          <p:cNvSpPr txBox="1"/>
          <p:nvPr>
            <p:ph idx="1" type="subTitle"/>
          </p:nvPr>
        </p:nvSpPr>
        <p:spPr>
          <a:xfrm>
            <a:off x="540000" y="3633900"/>
            <a:ext cx="8064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Разберемся с домашним заданием</a:t>
            </a:r>
            <a:endParaRPr/>
          </a:p>
        </p:txBody>
      </p:sp>
      <p:sp>
        <p:nvSpPr>
          <p:cNvPr id="323" name="Google Shape;323;p4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Викторина</a:t>
            </a:r>
            <a:endParaRPr/>
          </a:p>
        </p:txBody>
      </p:sp>
      <p:sp>
        <p:nvSpPr>
          <p:cNvPr id="329" name="Google Shape;329;p48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Минутка самопроверки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Язык программирования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Код, который используется для структурирования и отображения веб-страницы и её контента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Каскадная таблица стилей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35" name="Google Shape;335;p49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HTML?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6" name="Google Shape;336;p4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Язык программирования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Код, который используется для структурирования и отображения веб-страницы и её контента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Каскадная таблица стилей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2" name="Google Shape;342;p50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HTML?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3" name="Google Shape;343;p5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Тег абзаца</a:t>
            </a:r>
            <a:endParaRPr>
              <a:solidFill>
                <a:schemeClr val="dk1"/>
              </a:solidFill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Тег заголовка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Тег тела html-документа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9" name="Google Shape;349;p51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чего служит тег: &lt;p&gt;?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0" name="Google Shape;350;p5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Тег абзаца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Тег заголовка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Тег тела html-документа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56" name="Google Shape;356;p52"/>
          <p:cNvSpPr txBox="1"/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чего служит тег: &lt;p&gt;?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7" name="Google Shape;357;p5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